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72" r:id="rId7"/>
    <p:sldId id="270" r:id="rId8"/>
    <p:sldId id="290" r:id="rId9"/>
    <p:sldId id="278" r:id="rId10"/>
    <p:sldId id="279" r:id="rId11"/>
    <p:sldId id="281" r:id="rId12"/>
    <p:sldId id="280" r:id="rId13"/>
    <p:sldId id="284" r:id="rId14"/>
    <p:sldId id="283" r:id="rId15"/>
    <p:sldId id="289" r:id="rId16"/>
    <p:sldId id="288" r:id="rId17"/>
    <p:sldId id="268" r:id="rId18"/>
    <p:sldId id="287" r:id="rId19"/>
    <p:sldId id="269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8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92899BD-84C4-45A5-8E55-A6BB6C3998C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5B79365-F6E3-448C-A96A-749BBA99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0BBE0-EE6C-456B-B036-5F7517671B8A}" type="slidenum">
              <a:rPr lang="en-US"/>
              <a:pPr/>
              <a:t>10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9" y="4460168"/>
            <a:ext cx="5207839" cy="422449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FB9D-4237-40A8-B0EB-623F66C783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2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0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8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B6D67-D721-497E-9165-47F3B039E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6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8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8F75-E902-42A1-B507-88D9BEC7CC0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D006C32-6BBE-4172-8EA1-ED395074A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5645887"/>
            <a:ext cx="10833019" cy="12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98F75-E902-42A1-B507-88D9BEC7C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127D-59AE-4F55-BC9C-D9F75AF2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had.tillman@dibisac.net" TargetMode="External"/><Relationship Id="rId2" Type="http://schemas.openxmlformats.org/officeDocument/2006/relationships/hyperlink" Target="mailto:steve.lines@dibisac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uasisao.org/" TargetMode="External"/><Relationship Id="rId4" Type="http://schemas.openxmlformats.org/officeDocument/2006/relationships/hyperlink" Target="http://www.dibisac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22" y="1700809"/>
            <a:ext cx="109628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Defense Industrial Base Information Sharing Analysis </a:t>
            </a:r>
            <a:r>
              <a:rPr lang="en-US" sz="3200" b="1" dirty="0" smtClean="0"/>
              <a:t>Center</a:t>
            </a:r>
          </a:p>
          <a:p>
            <a:pPr algn="ctr"/>
            <a:r>
              <a:rPr lang="en-US" sz="3200" dirty="0"/>
              <a:t>DIB ISAC</a:t>
            </a:r>
          </a:p>
          <a:p>
            <a:pPr algn="ctr"/>
            <a:r>
              <a:rPr lang="en-US" sz="3000" dirty="0" smtClean="0"/>
              <a:t>Serving </a:t>
            </a:r>
            <a:r>
              <a:rPr lang="en-US" sz="3000" dirty="0" smtClean="0"/>
              <a:t>the DIB Community</a:t>
            </a:r>
          </a:p>
          <a:p>
            <a:pPr algn="ctr"/>
            <a:r>
              <a:rPr lang="en-US" sz="2400" dirty="0" smtClean="0"/>
              <a:t>Presented by</a:t>
            </a:r>
          </a:p>
          <a:p>
            <a:pPr algn="ctr"/>
            <a:r>
              <a:rPr lang="en-US" sz="2400" dirty="0" smtClean="0"/>
              <a:t>Steve Lines</a:t>
            </a:r>
          </a:p>
          <a:p>
            <a:pPr algn="ctr"/>
            <a:r>
              <a:rPr lang="en-US" sz="2400" dirty="0" smtClean="0"/>
              <a:t>President, DIB ISAC</a:t>
            </a:r>
          </a:p>
          <a:p>
            <a:pPr algn="ctr"/>
            <a:r>
              <a:rPr lang="en-US" sz="2400" dirty="0" smtClean="0"/>
              <a:t>March 17, 2018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473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</p:spPr>
        <p:txBody>
          <a:bodyPr/>
          <a:lstStyle/>
          <a:p>
            <a:pPr>
              <a:buFontTx/>
              <a:buNone/>
            </a:pPr>
            <a:endParaRPr lang="en-US" b="1" i="1"/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544638"/>
            <a:ext cx="12192000" cy="657225"/>
            <a:chOff x="142" y="1129"/>
            <a:chExt cx="5813" cy="41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2" y="1129"/>
              <a:ext cx="3939" cy="414"/>
              <a:chOff x="576" y="1129"/>
              <a:chExt cx="3939" cy="414"/>
            </a:xfrm>
          </p:grpSpPr>
          <p:pic>
            <p:nvPicPr>
              <p:cNvPr id="79878" name="Picture 6" descr="j02551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1129"/>
                <a:ext cx="2115" cy="414"/>
              </a:xfrm>
              <a:prstGeom prst="rect">
                <a:avLst/>
              </a:prstGeom>
              <a:noFill/>
            </p:spPr>
          </p:pic>
          <p:pic>
            <p:nvPicPr>
              <p:cNvPr id="79879" name="Picture 7" descr="j02551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1129"/>
                <a:ext cx="2115" cy="414"/>
              </a:xfrm>
              <a:prstGeom prst="rect">
                <a:avLst/>
              </a:prstGeom>
              <a:noFill/>
            </p:spPr>
          </p:pic>
        </p:grpSp>
        <p:pic>
          <p:nvPicPr>
            <p:cNvPr id="79880" name="Picture 8" descr="j02551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1129"/>
              <a:ext cx="2115" cy="414"/>
            </a:xfrm>
            <a:prstGeom prst="rect">
              <a:avLst/>
            </a:prstGeom>
            <a:noFill/>
          </p:spPr>
        </p:pic>
      </p:grp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235200" y="54864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Adversaries attack the weakest link…Our Goal is not to be that link…..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09600" y="2647951"/>
            <a:ext cx="4978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Risk assessment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Security planning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Security policies and procedures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Contingency planning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Incident response planning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Security awareness and training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Physical security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Personnel security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Certification, accreditation, and</a:t>
            </a:r>
          </a:p>
          <a:p>
            <a:pPr>
              <a:buClr>
                <a:srgbClr val="3366CC"/>
              </a:buCl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    security assessments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384800" y="2674204"/>
            <a:ext cx="5994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Access control mechanisms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Identification &amp; authentication mechanisms</a:t>
            </a:r>
          </a:p>
          <a:p>
            <a:pPr>
              <a:buClr>
                <a:srgbClr val="3366CC"/>
              </a:buCl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    (Biometrics, tokens, passwords)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Audit mechanisms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Encryption mechanisms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Firewalls and network security mechanisms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Intrusion detection systems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Security configuration settings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Anti-viral software</a:t>
            </a:r>
          </a:p>
          <a:p>
            <a:pPr>
              <a:buClr>
                <a:srgbClr val="3366CC"/>
              </a:buCl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</a:rPr>
              <a:t> Smart cards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117601" y="2209800"/>
            <a:ext cx="1004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Links in the Security Chain: Management, </a:t>
            </a:r>
            <a:r>
              <a:rPr lang="en-US" sz="1600" dirty="0" smtClean="0"/>
              <a:t>Operations, </a:t>
            </a:r>
            <a:r>
              <a:rPr lang="en-US" sz="1600" dirty="0"/>
              <a:t>and Technical Controls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6D67-D721-497E-9165-47F3B039EE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9281" y="1118176"/>
            <a:ext cx="86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Weakest Link in the Chain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1828801"/>
            <a:ext cx="4239361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448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Clem the “Clicker”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FFBB-BA14-470E-93D4-C1C80D454D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6" y="1212574"/>
            <a:ext cx="10247243" cy="616225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AB1A0-3E6F-4D72-8AB6-E57EE28BA3B4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May 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F551C-FECC-4790-B59A-1F1FBAAD3C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504" y="2951921"/>
            <a:ext cx="104261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45A8B"/>
                </a:solidFill>
                <a:latin typeface="Avenir-Heavy"/>
              </a:rPr>
              <a:t>SUMMARY OF FINDINGS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#1: The case for electrical </a:t>
            </a:r>
            <a:r>
              <a:rPr lang="en-US" sz="2000" b="1" dirty="0">
                <a:solidFill>
                  <a:srgbClr val="000000"/>
                </a:solidFill>
              </a:rPr>
              <a:t>grid security must be built through a comprehensive, strategic, risk-based approach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i="1" u="sng" dirty="0">
                <a:solidFill>
                  <a:srgbClr val="000000"/>
                </a:solidFill>
              </a:rPr>
              <a:t>The grid faces a multitude of threats and vulnerabilities—cyberattack, physical attack, electromagnetic pulse (EMP), geomagnetic storm, and inclement weather—from a multitude of actors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dirty="0">
                <a:solidFill>
                  <a:srgbClr val="000000"/>
                </a:solidFill>
              </a:rPr>
              <a:t>Focusing on one event or one type of attack fails to account for the overlapping nature of many of these threats.</a:t>
            </a:r>
            <a:r>
              <a:rPr lang="en-US" sz="2000" dirty="0">
                <a:solidFill>
                  <a:srgbClr val="000000"/>
                </a:solidFill>
              </a:rPr>
              <a:t> However, with finite resources, if we attempt to address all threats and vulnerabilities, we protect against none. Using a comprehensive, risk-based approach, grid security can be addressed in a manner that balances protection with the need to provide affordable energy to consumers.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12045" y="1828799"/>
            <a:ext cx="10810451" cy="7386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venir-Heavy"/>
              </a:rPr>
              <a:t>SECURING THE U.S. ELECTRICAL GRID</a:t>
            </a:r>
          </a:p>
          <a:p>
            <a:r>
              <a:rPr lang="en-US" sz="1400" dirty="0">
                <a:solidFill>
                  <a:schemeClr val="bg1"/>
                </a:solidFill>
                <a:latin typeface="Avenir-Heavy"/>
              </a:rPr>
              <a:t>UNDERSTANDING THE THREATS TO THE MOST CRITICAL OF CRITICAL INFRASTRUCTURE, WHILE SECURING A CHANGING </a:t>
            </a:r>
            <a:r>
              <a:rPr lang="en-US" sz="1400" dirty="0" smtClean="0">
                <a:solidFill>
                  <a:schemeClr val="bg1"/>
                </a:solidFill>
                <a:latin typeface="Avenir-Heavy"/>
              </a:rPr>
              <a:t>GRID </a:t>
            </a:r>
            <a:r>
              <a:rPr lang="en-US" sz="1400" b="1" dirty="0" smtClean="0">
                <a:solidFill>
                  <a:schemeClr val="bg1"/>
                </a:solidFill>
                <a:latin typeface="Avenir-Heavy"/>
              </a:rPr>
              <a:t>Center </a:t>
            </a:r>
            <a:r>
              <a:rPr lang="en-US" sz="1400" b="1" dirty="0">
                <a:solidFill>
                  <a:schemeClr val="bg1"/>
                </a:solidFill>
                <a:latin typeface="Avenir-Heavy"/>
              </a:rPr>
              <a:t>for the Study of the Presidency &amp; Congress  (</a:t>
            </a:r>
            <a:r>
              <a:rPr lang="en-US" sz="1400" b="1" dirty="0" smtClean="0">
                <a:solidFill>
                  <a:schemeClr val="bg1"/>
                </a:solidFill>
                <a:latin typeface="Avenir-Heavy"/>
              </a:rPr>
              <a:t>CSPC) </a:t>
            </a:r>
            <a:r>
              <a:rPr lang="en-US" sz="1400" dirty="0" smtClean="0">
                <a:solidFill>
                  <a:schemeClr val="bg1"/>
                </a:solidFill>
                <a:latin typeface="Avenir-Heavy"/>
              </a:rPr>
              <a:t>October </a:t>
            </a:r>
            <a:r>
              <a:rPr lang="en-US" sz="1400" dirty="0">
                <a:solidFill>
                  <a:schemeClr val="bg1"/>
                </a:solidFill>
                <a:latin typeface="Avenir-Heavy"/>
              </a:rPr>
              <a:t>2014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D006C32-6BBE-4172-8EA1-ED395074A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5645887"/>
            <a:ext cx="10833019" cy="12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AB1A0-3E6F-4D72-8AB6-E57EE28BA3B4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May 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F551C-FECC-4790-B59A-1F1FBAAD3C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35179"/>
              </p:ext>
            </p:extLst>
          </p:nvPr>
        </p:nvGraphicFramePr>
        <p:xfrm>
          <a:off x="395241" y="1252331"/>
          <a:ext cx="10978990" cy="343342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682394">
                  <a:extLst>
                    <a:ext uri="{9D8B030D-6E8A-4147-A177-3AD203B41FA5}">
                      <a16:colId xmlns:a16="http://schemas.microsoft.com/office/drawing/2014/main" xmlns="" val="2884492011"/>
                    </a:ext>
                  </a:extLst>
                </a:gridCol>
                <a:gridCol w="3716490">
                  <a:extLst>
                    <a:ext uri="{9D8B030D-6E8A-4147-A177-3AD203B41FA5}">
                      <a16:colId xmlns:a16="http://schemas.microsoft.com/office/drawing/2014/main" xmlns="" val="819695401"/>
                    </a:ext>
                  </a:extLst>
                </a:gridCol>
                <a:gridCol w="3580106">
                  <a:extLst>
                    <a:ext uri="{9D8B030D-6E8A-4147-A177-3AD203B41FA5}">
                      <a16:colId xmlns:a16="http://schemas.microsoft.com/office/drawing/2014/main" xmlns="" val="1317413621"/>
                    </a:ext>
                  </a:extLst>
                </a:gridCol>
              </a:tblGrid>
              <a:tr h="4844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CYBER THREATS</a:t>
                      </a:r>
                    </a:p>
                  </a:txBody>
                  <a:tcPr anchor="ctr" anchorCtr="1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GMD/ EMP THREATS</a:t>
                      </a: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PHYSICAL THREATS</a:t>
                      </a: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991963174"/>
                  </a:ext>
                </a:extLst>
              </a:tr>
              <a:tr h="341990">
                <a:tc>
                  <a:txBody>
                    <a:bodyPr/>
                    <a:lstStyle/>
                    <a:p>
                      <a:r>
                        <a:rPr lang="en-US" dirty="0"/>
                        <a:t>Installation of Malicious Code via APT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Natural Disaster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31393830"/>
                  </a:ext>
                </a:extLst>
              </a:tr>
              <a:tr h="34199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Forfeit OR Lose Control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Gun Shots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41092158"/>
                  </a:ext>
                </a:extLst>
              </a:tr>
              <a:tr h="34199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Loss of Data Integrity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Forced Entry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65062860"/>
                  </a:ext>
                </a:extLst>
              </a:tr>
              <a:tr h="34199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Destruction of Equipment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Lightening [E2-3]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Theft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723695539"/>
                  </a:ext>
                </a:extLst>
              </a:tr>
              <a:tr h="598482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INDUSTROYER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622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GMD (Geomagnetic Disturbance) [E3]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622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Vandalism &amp; Destruction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D6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34561"/>
                  </a:ext>
                </a:extLst>
              </a:tr>
              <a:tr h="84588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en-U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 Made EMP- RUSSIAN TELESCOPING RADIO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dirty="0"/>
                        <a:t>SCADA &amp; Network Hacking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22433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2585" y="4700295"/>
            <a:ext cx="651509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Major components are destroyed beyond repair when the coils are melted through </a:t>
            </a:r>
          </a:p>
          <a:p>
            <a:r>
              <a:rPr lang="en-US" dirty="0"/>
              <a:t>	1) Joule or Ohmic heating when </a:t>
            </a:r>
          </a:p>
          <a:p>
            <a:r>
              <a:rPr lang="en-US" dirty="0"/>
              <a:t>		</a:t>
            </a:r>
            <a:r>
              <a:rPr lang="en-US" dirty="0" err="1"/>
              <a:t>i</a:t>
            </a:r>
            <a:r>
              <a:rPr lang="en-US" dirty="0"/>
              <a:t>) cooling fluid is lost or </a:t>
            </a:r>
          </a:p>
          <a:p>
            <a:r>
              <a:rPr lang="en-US" dirty="0"/>
              <a:t>		ii) excessive current is driven across the coils, or </a:t>
            </a:r>
          </a:p>
          <a:p>
            <a:r>
              <a:rPr lang="en-US" dirty="0"/>
              <a:t>	2) fire.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2431" y="4718611"/>
            <a:ext cx="4241800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The singe most dangerous threat is a bad actor who has seized control of all equipment via SCADA,  and who can silence alarms, suppress sensor signals and override safety commands.</a:t>
            </a:r>
          </a:p>
        </p:txBody>
      </p:sp>
      <p:pic>
        <p:nvPicPr>
          <p:cNvPr id="9" name="Picture 8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D006C32-6BBE-4172-8EA1-ED395074A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5999763"/>
            <a:ext cx="10833019" cy="8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23" y="9837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+mn-lt"/>
              </a:rPr>
              <a:t>Coordination During Crisis Events</a:t>
            </a:r>
            <a:endParaRPr lang="en-US" sz="3500" b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58" y="4183468"/>
            <a:ext cx="2622175" cy="19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teve\AppData\Local\Microsoft\Windows\Temporary Internet Files\Content.IE5\3X3O1H86\MP90040694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58" y="1977865"/>
            <a:ext cx="2812515" cy="18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688" y="2169042"/>
            <a:ext cx="65602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DIB ASSIST application for employee accountability (Encrypted Communication via PTT and situational awareness).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 of FirstNet for the first responder community.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Drone operations with the Unmanned Aerial Systems ISAO.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Continuity </a:t>
            </a:r>
            <a:r>
              <a:rPr lang="en-US" dirty="0"/>
              <a:t>of Operations (COOP) </a:t>
            </a:r>
            <a:r>
              <a:rPr lang="en-US" dirty="0" smtClean="0"/>
              <a:t>support.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 </a:t>
            </a:r>
            <a:r>
              <a:rPr lang="en-US" dirty="0"/>
              <a:t>support for C</a:t>
            </a:r>
            <a:r>
              <a:rPr lang="en-US" dirty="0" smtClean="0"/>
              <a:t>ritical </a:t>
            </a:r>
            <a:r>
              <a:rPr lang="en-US" dirty="0"/>
              <a:t>I</a:t>
            </a:r>
            <a:r>
              <a:rPr lang="en-US" dirty="0" smtClean="0"/>
              <a:t>nfrastructure </a:t>
            </a:r>
            <a:r>
              <a:rPr lang="en-US" dirty="0" smtClean="0"/>
              <a:t>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Agreement with ALDOT for drone operations.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NOAA </a:t>
            </a:r>
            <a:r>
              <a:rPr lang="en-US" dirty="0" smtClean="0"/>
              <a:t>Weather Ready </a:t>
            </a:r>
            <a:r>
              <a:rPr lang="en-US" dirty="0" err="1" smtClean="0"/>
              <a:t>Nation</a:t>
            </a:r>
            <a:r>
              <a:rPr lang="en-US" sz="800" dirty="0" err="1" smtClean="0"/>
              <a:t>TM</a:t>
            </a:r>
            <a:r>
              <a:rPr lang="en-US" sz="800" dirty="0" smtClean="0"/>
              <a:t>       </a:t>
            </a:r>
            <a:r>
              <a:rPr lang="en-US" dirty="0" smtClean="0"/>
              <a:t>Ambassador.</a:t>
            </a:r>
            <a:endParaRPr lang="en-US" sz="800" dirty="0"/>
          </a:p>
          <a:p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4286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0151" y="2832101"/>
            <a:ext cx="5573183" cy="1349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</a:rPr>
              <a:t>Questions?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 rot="1267463">
            <a:off x="8120393" y="2287221"/>
            <a:ext cx="2531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Why did he take so long?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 rot="-1295083">
            <a:off x="1749706" y="4860817"/>
            <a:ext cx="28463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Could you repeat everything</a:t>
            </a:r>
          </a:p>
          <a:p>
            <a:r>
              <a:rPr lang="en-US" dirty="0">
                <a:solidFill>
                  <a:srgbClr val="0070C0"/>
                </a:solidFill>
              </a:rPr>
              <a:t>after “</a:t>
            </a:r>
            <a:r>
              <a:rPr lang="en-US" dirty="0" smtClean="0">
                <a:solidFill>
                  <a:srgbClr val="0070C0"/>
                </a:solidFill>
              </a:rPr>
              <a:t>good </a:t>
            </a:r>
            <a:r>
              <a:rPr lang="en-US" dirty="0" smtClean="0">
                <a:solidFill>
                  <a:srgbClr val="0070C0"/>
                </a:solidFill>
              </a:rPr>
              <a:t>afternoon</a:t>
            </a:r>
            <a:r>
              <a:rPr lang="en-US" dirty="0" smtClean="0">
                <a:solidFill>
                  <a:srgbClr val="0070C0"/>
                </a:solidFill>
              </a:rPr>
              <a:t>”?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 rot="-199729">
            <a:off x="2200815" y="1991425"/>
            <a:ext cx="1797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What did he say?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 rot="-527202">
            <a:off x="6972856" y="4918760"/>
            <a:ext cx="2972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Could you talk a little longer?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Still catching up on emails.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BB9-F62E-4896-BBA7-7526EB88EE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088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Contact Info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210516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Steve Lines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steve.lines@dibisac.net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256.929.8987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Chad Tillman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Chad.tillman@dibisac.net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256.508.3740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256-824-0665 Office</a:t>
            </a:r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www.dibisac.net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hlinkClick r:id="rId5"/>
              </a:rPr>
              <a:t>www.uasisao.org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_want_you_army_campaign_pos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11989" y="2442954"/>
            <a:ext cx="3193312" cy="3675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56792" y="3171383"/>
            <a:ext cx="3030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</a:t>
            </a:r>
            <a:r>
              <a:rPr lang="en-US" dirty="0"/>
              <a:t> have an obligation to actively participate in the protection of Critical Sector assets from hostile threats and hazards!</a:t>
            </a:r>
          </a:p>
          <a:p>
            <a:pPr algn="ctr"/>
            <a:r>
              <a:rPr lang="en-US" dirty="0"/>
              <a:t>Leverage the ISAC communities of trust!</a:t>
            </a:r>
          </a:p>
        </p:txBody>
      </p:sp>
    </p:spTree>
    <p:extLst>
      <p:ext uri="{BB962C8B-B14F-4D97-AF65-F5344CB8AC3E}">
        <p14:creationId xmlns:p14="http://schemas.microsoft.com/office/powerpoint/2010/main" val="177202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3" y="1046162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Why </a:t>
            </a:r>
            <a:r>
              <a:rPr lang="en-US" b="1" dirty="0" smtClean="0">
                <a:latin typeface="+mn-lt"/>
              </a:rPr>
              <a:t>ISAC/ISAOs</a:t>
            </a:r>
            <a:r>
              <a:rPr lang="en-US" b="1" dirty="0">
                <a:latin typeface="+mn-lt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80" y="222836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Trusted </a:t>
            </a:r>
            <a:r>
              <a:rPr lang="en-US" dirty="0"/>
              <a:t>entities established by </a:t>
            </a:r>
            <a:r>
              <a:rPr lang="en-US" dirty="0" smtClean="0"/>
              <a:t>Critical Infrastructure/Key Resource </a:t>
            </a:r>
            <a:r>
              <a:rPr lang="en-US" dirty="0"/>
              <a:t>owners and operators. </a:t>
            </a:r>
          </a:p>
          <a:p>
            <a:r>
              <a:rPr lang="en-US" dirty="0"/>
              <a:t>Comprehensive sector </a:t>
            </a:r>
            <a:r>
              <a:rPr lang="en-US" dirty="0" smtClean="0"/>
              <a:t>threat intelligence analysis </a:t>
            </a:r>
            <a:r>
              <a:rPr lang="en-US" dirty="0"/>
              <a:t>aggregation/ </a:t>
            </a:r>
            <a:r>
              <a:rPr lang="en-US" dirty="0" smtClean="0"/>
              <a:t>anonymization.</a:t>
            </a:r>
            <a:endParaRPr lang="en-US" dirty="0"/>
          </a:p>
          <a:p>
            <a:r>
              <a:rPr lang="en-US" dirty="0"/>
              <a:t>Reach-within their sectors, with other sectors, and with government to share critical information. </a:t>
            </a:r>
          </a:p>
          <a:p>
            <a:r>
              <a:rPr lang="en-US" dirty="0"/>
              <a:t>All-hazards </a:t>
            </a:r>
            <a:r>
              <a:rPr lang="en-US" dirty="0" smtClean="0"/>
              <a:t>approach.</a:t>
            </a:r>
            <a:endParaRPr lang="en-US" dirty="0"/>
          </a:p>
          <a:p>
            <a:r>
              <a:rPr lang="en-US" dirty="0"/>
              <a:t>Threat level determination for </a:t>
            </a:r>
            <a:r>
              <a:rPr lang="en-US" dirty="0" smtClean="0"/>
              <a:t>sector.</a:t>
            </a:r>
            <a:endParaRPr lang="en-US" dirty="0"/>
          </a:p>
          <a:p>
            <a:r>
              <a:rPr lang="en-US" dirty="0" smtClean="0"/>
              <a:t>Managing risk through Operational-timely accurate, actionable information sharing.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404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DIB Community Benefits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74" y="1914566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Partner with </a:t>
            </a:r>
            <a:r>
              <a:rPr lang="en-US" dirty="0"/>
              <a:t> </a:t>
            </a:r>
            <a:r>
              <a:rPr lang="en-US" dirty="0" smtClean="0"/>
              <a:t>local first responder community before and during crisis </a:t>
            </a:r>
            <a:r>
              <a:rPr lang="en-US" dirty="0" smtClean="0"/>
              <a:t>events.</a:t>
            </a:r>
            <a:endParaRPr lang="en-US" dirty="0"/>
          </a:p>
          <a:p>
            <a:r>
              <a:rPr lang="en-US" dirty="0" smtClean="0"/>
              <a:t>Partner with DHS/FEMA NASA International </a:t>
            </a:r>
            <a:r>
              <a:rPr lang="en-US" dirty="0" smtClean="0"/>
              <a:t>Organizations </a:t>
            </a:r>
            <a:r>
              <a:rPr lang="en-US" dirty="0" smtClean="0"/>
              <a:t>such as the UK CISP </a:t>
            </a:r>
            <a:r>
              <a:rPr lang="en-US" dirty="0" smtClean="0"/>
              <a:t>Program.</a:t>
            </a:r>
            <a:endParaRPr lang="en-US" dirty="0"/>
          </a:p>
          <a:p>
            <a:r>
              <a:rPr lang="en-US" dirty="0" smtClean="0"/>
              <a:t>Conducted Exercises with multiple </a:t>
            </a:r>
            <a:r>
              <a:rPr lang="en-US" dirty="0" smtClean="0"/>
              <a:t>agencies. </a:t>
            </a:r>
            <a:endParaRPr lang="en-US" dirty="0"/>
          </a:p>
          <a:p>
            <a:r>
              <a:rPr lang="en-US" dirty="0" smtClean="0"/>
              <a:t>Contract </a:t>
            </a:r>
            <a:r>
              <a:rPr lang="en-US" dirty="0" smtClean="0"/>
              <a:t>awarded </a:t>
            </a:r>
            <a:r>
              <a:rPr lang="en-US" dirty="0" smtClean="0"/>
              <a:t>to DIB ISAC from DHS on the NIPP Challenge for </a:t>
            </a:r>
            <a:r>
              <a:rPr lang="en-US" dirty="0" smtClean="0"/>
              <a:t>DIB ASSIST.</a:t>
            </a:r>
            <a:endParaRPr lang="en-US" dirty="0"/>
          </a:p>
          <a:p>
            <a:r>
              <a:rPr lang="en-US" dirty="0" smtClean="0"/>
              <a:t>Partner with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Global Institute for Cyber Resilience at Kennedy Space Center to form the International Association of Certified ISAOs (IACI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Provided Cyber Intelligence from DHS, UK MOD and Industry Canada to Member </a:t>
            </a:r>
            <a:r>
              <a:rPr lang="en-US" dirty="0" smtClean="0"/>
              <a:t>Companies.</a:t>
            </a:r>
            <a:endParaRPr lang="en-US" dirty="0"/>
          </a:p>
          <a:p>
            <a:r>
              <a:rPr lang="en-US" dirty="0" smtClean="0"/>
              <a:t>Host daily Cyber Threat Intelligence cross sector calls with the analyst communities.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94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Cyber Security and the </a:t>
            </a:r>
            <a:r>
              <a:rPr lang="en-US" b="1" dirty="0" smtClean="0">
                <a:latin typeface="+mn-lt"/>
              </a:rPr>
              <a:t>DoD Supply </a:t>
            </a:r>
            <a:r>
              <a:rPr lang="en-US" b="1" dirty="0" smtClean="0">
                <a:latin typeface="+mn-lt"/>
              </a:rPr>
              <a:t>Chain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66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Helping supply chain contractors in understanding the threat</a:t>
            </a:r>
            <a:endParaRPr lang="en-US" dirty="0"/>
          </a:p>
          <a:p>
            <a:pPr lvl="1"/>
            <a:r>
              <a:rPr lang="en-US" dirty="0" smtClean="0"/>
              <a:t>Online threat briefings daily for the </a:t>
            </a:r>
            <a:r>
              <a:rPr lang="en-US" dirty="0" smtClean="0"/>
              <a:t>members.</a:t>
            </a:r>
            <a:endParaRPr lang="en-US" dirty="0" smtClean="0"/>
          </a:p>
          <a:p>
            <a:pPr lvl="1"/>
            <a:r>
              <a:rPr lang="en-US" dirty="0" smtClean="0"/>
              <a:t>Translating the threat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potential impact to supply chain companies</a:t>
            </a:r>
            <a:endParaRPr lang="en-US" dirty="0"/>
          </a:p>
          <a:p>
            <a:r>
              <a:rPr lang="en-US" dirty="0"/>
              <a:t>Compliance with EO/PPD </a:t>
            </a:r>
            <a:r>
              <a:rPr lang="en-US" dirty="0" smtClean="0"/>
              <a:t>directives (both EO 13636 and 13691)</a:t>
            </a:r>
          </a:p>
          <a:p>
            <a:pPr lvl="1"/>
            <a:r>
              <a:rPr lang="en-US" dirty="0" smtClean="0"/>
              <a:t>DIB ISAC designated an Information Sharing Analysis Organization by </a:t>
            </a:r>
            <a:r>
              <a:rPr lang="en-US" dirty="0" smtClean="0"/>
              <a:t>DHS.</a:t>
            </a:r>
            <a:endParaRPr lang="en-US" dirty="0" smtClean="0"/>
          </a:p>
          <a:p>
            <a:r>
              <a:rPr lang="en-US" dirty="0" smtClean="0"/>
              <a:t>Compliance with DFAR 252.204.7012 Protection of CUI</a:t>
            </a:r>
          </a:p>
          <a:p>
            <a:pPr lvl="1"/>
            <a:r>
              <a:rPr lang="en-US" dirty="0" smtClean="0"/>
              <a:t>Defining steps as outlined in the 800-171 Specific controls in the DFAR to be </a:t>
            </a:r>
            <a:r>
              <a:rPr lang="en-US" dirty="0" smtClean="0"/>
              <a:t>compliant.</a:t>
            </a:r>
            <a:endParaRPr lang="en-US" dirty="0" smtClean="0"/>
          </a:p>
          <a:p>
            <a:pPr lvl="1"/>
            <a:r>
              <a:rPr lang="en-US" dirty="0" smtClean="0"/>
              <a:t>Assistance in understanding reporting </a:t>
            </a:r>
            <a:r>
              <a:rPr lang="en-US" dirty="0" smtClean="0"/>
              <a:t>requirements.</a:t>
            </a:r>
            <a:endParaRPr lang="en-US" dirty="0" smtClean="0"/>
          </a:p>
          <a:p>
            <a:pPr lvl="1"/>
            <a:r>
              <a:rPr lang="en-US" dirty="0" smtClean="0"/>
              <a:t>Securing </a:t>
            </a:r>
            <a:r>
              <a:rPr lang="en-US" dirty="0" smtClean="0"/>
              <a:t> companies </a:t>
            </a:r>
            <a:r>
              <a:rPr lang="en-US" dirty="0" smtClean="0"/>
              <a:t>once a breach has </a:t>
            </a:r>
            <a:r>
              <a:rPr lang="en-US" dirty="0" smtClean="0"/>
              <a:t>occurred.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6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94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Cyber Security and the </a:t>
            </a:r>
            <a:r>
              <a:rPr lang="en-US" b="1" dirty="0" smtClean="0">
                <a:latin typeface="+mn-lt"/>
              </a:rPr>
              <a:t>DoD Supply </a:t>
            </a:r>
            <a:r>
              <a:rPr lang="en-US" b="1" dirty="0" smtClean="0">
                <a:latin typeface="+mn-lt"/>
              </a:rPr>
              <a:t>Chain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664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Barriers </a:t>
            </a:r>
            <a:r>
              <a:rPr lang="en-US" dirty="0" smtClean="0"/>
              <a:t>to compliance</a:t>
            </a:r>
          </a:p>
          <a:p>
            <a:pPr lvl="1"/>
            <a:r>
              <a:rPr lang="en-US" dirty="0" smtClean="0"/>
              <a:t>Monetary.</a:t>
            </a:r>
            <a:endParaRPr lang="en-US" dirty="0" smtClean="0"/>
          </a:p>
          <a:p>
            <a:pPr lvl="1"/>
            <a:r>
              <a:rPr lang="en-US" dirty="0" smtClean="0"/>
              <a:t>Capabilities. </a:t>
            </a:r>
            <a:endParaRPr lang="en-US" dirty="0" smtClean="0"/>
          </a:p>
          <a:p>
            <a:pPr lvl="1"/>
            <a:r>
              <a:rPr lang="en-US" dirty="0" smtClean="0"/>
              <a:t>Responsibilities (Contracting Officers directions vs DPAP </a:t>
            </a:r>
            <a:r>
              <a:rPr lang="en-US" dirty="0" smtClean="0"/>
              <a:t>Office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 smtClean="0"/>
              <a:t>PGI)</a:t>
            </a:r>
            <a:endParaRPr lang="en-US" dirty="0"/>
          </a:p>
          <a:p>
            <a:pPr lvl="1"/>
            <a:r>
              <a:rPr lang="en-US" dirty="0"/>
              <a:t>AT&amp;L cannot effectively manage a program of over </a:t>
            </a:r>
            <a:r>
              <a:rPr lang="en-US" dirty="0" smtClean="0"/>
              <a:t>100,000 </a:t>
            </a:r>
            <a:r>
              <a:rPr lang="en-US" dirty="0" smtClean="0"/>
              <a:t>Cleared Defense Contractors nationwide.  The </a:t>
            </a:r>
            <a:r>
              <a:rPr lang="en-US" dirty="0"/>
              <a:t>program must be managed regionally using existing </a:t>
            </a:r>
            <a:r>
              <a:rPr lang="en-US" dirty="0" smtClean="0"/>
              <a:t>resources within the contracting </a:t>
            </a:r>
            <a:r>
              <a:rPr lang="en-US" dirty="0" smtClean="0"/>
              <a:t>community.</a:t>
            </a:r>
            <a:endParaRPr lang="en-US" dirty="0" smtClean="0"/>
          </a:p>
          <a:p>
            <a:pPr lvl="1"/>
            <a:r>
              <a:rPr lang="en-US" dirty="0" smtClean="0"/>
              <a:t>Definition of “Compliance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7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27" y="1156986"/>
            <a:ext cx="10515600" cy="1089257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Cyber Threats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94" y="2174361"/>
            <a:ext cx="10515600" cy="41171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rial" charset="0"/>
              </a:rPr>
              <a:t>Politically </a:t>
            </a:r>
            <a:r>
              <a:rPr lang="en-US" sz="2000" dirty="0">
                <a:latin typeface="Arial" charset="0"/>
              </a:rPr>
              <a:t>Inspired Attacks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Arial" charset="0"/>
              </a:rPr>
              <a:t>Terrorism.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</a:rPr>
              <a:t>Nation State </a:t>
            </a:r>
            <a:r>
              <a:rPr lang="en-US" sz="2000" dirty="0" smtClean="0">
                <a:latin typeface="Arial" charset="0"/>
              </a:rPr>
              <a:t>Attacks.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Arial" charset="0"/>
              </a:rPr>
              <a:t>Destabilization.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Arial" charset="0"/>
              </a:rPr>
              <a:t>Hacktivism.</a:t>
            </a:r>
            <a:endParaRPr lang="en-US" sz="2000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rial" charset="0"/>
              </a:rPr>
              <a:t>Economic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</a:rPr>
              <a:t>Identity </a:t>
            </a:r>
            <a:r>
              <a:rPr lang="en-US" sz="2000" dirty="0" smtClean="0">
                <a:latin typeface="Arial" charset="0"/>
              </a:rPr>
              <a:t>Theft.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Arial" charset="0"/>
              </a:rPr>
              <a:t>Blackmail.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Arial" charset="0"/>
              </a:rPr>
              <a:t>Ransomware.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</a:rPr>
              <a:t>Bank Account Attacks (Organized Crime</a:t>
            </a:r>
            <a:r>
              <a:rPr lang="en-US" sz="2000" dirty="0" smtClean="0">
                <a:latin typeface="Arial" charset="0"/>
              </a:rPr>
              <a:t>).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4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27" y="115698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Cyber Threats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551" y="2432779"/>
            <a:ext cx="10515600" cy="239763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</a:rPr>
              <a:t>Social </a:t>
            </a:r>
            <a:r>
              <a:rPr lang="en-US" sz="2400" dirty="0" smtClean="0">
                <a:latin typeface="Arial" charset="0"/>
              </a:rPr>
              <a:t>Networking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Surveillance.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Cyberstalking.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Child </a:t>
            </a:r>
            <a:r>
              <a:rPr lang="en-US" dirty="0" smtClean="0">
                <a:latin typeface="Arial" charset="0"/>
              </a:rPr>
              <a:t>Pornography.</a:t>
            </a:r>
            <a:endParaRPr lang="en-US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Legal</a:t>
            </a:r>
          </a:p>
          <a:p>
            <a:pPr lvl="1"/>
            <a:r>
              <a:rPr lang="en-US" dirty="0">
                <a:latin typeface="Arial" charset="0"/>
              </a:rPr>
              <a:t>Regulatory </a:t>
            </a:r>
            <a:r>
              <a:rPr lang="en-US" dirty="0" smtClean="0">
                <a:latin typeface="Arial" charset="0"/>
              </a:rPr>
              <a:t>Requirements.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PII, PCI, HIPPA Data Standards and laws </a:t>
            </a:r>
            <a:r>
              <a:rPr lang="en-US" dirty="0" smtClean="0">
                <a:latin typeface="Arial" charset="0"/>
              </a:rPr>
              <a:t>etc.</a:t>
            </a:r>
          </a:p>
          <a:p>
            <a:r>
              <a:rPr lang="en-US" sz="2400" dirty="0" smtClean="0">
                <a:latin typeface="Arial" charset="0"/>
              </a:rPr>
              <a:t>Advanced Persistent Threats (China, Russia, Iran).</a:t>
            </a:r>
          </a:p>
          <a:p>
            <a:pPr lvl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04" y="1200012"/>
            <a:ext cx="10515600" cy="1325563"/>
          </a:xfrm>
        </p:spPr>
        <p:txBody>
          <a:bodyPr/>
          <a:lstStyle/>
          <a:p>
            <a:r>
              <a:rPr lang="en-US" dirty="0" smtClean="0"/>
              <a:t>What are the Bad Guys Doing?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660" y="2435961"/>
            <a:ext cx="3595576" cy="34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411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35" y="1299404"/>
            <a:ext cx="10515600" cy="1325563"/>
          </a:xfrm>
        </p:spPr>
        <p:txBody>
          <a:bodyPr/>
          <a:lstStyle/>
          <a:p>
            <a:r>
              <a:rPr lang="en-US" dirty="0" smtClean="0"/>
              <a:t>Operation Grizzly Steppe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939" y="2435087"/>
            <a:ext cx="10200861" cy="37418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Discovered in October 2016.</a:t>
            </a:r>
          </a:p>
          <a:p>
            <a:r>
              <a:rPr lang="en-US" dirty="0" smtClean="0"/>
              <a:t>Identified as Russian Adversary.</a:t>
            </a:r>
          </a:p>
          <a:p>
            <a:r>
              <a:rPr lang="en-US" dirty="0" smtClean="0"/>
              <a:t>Tenable Report 5-2-18 re: Schneider Industrial Control Systems</a:t>
            </a:r>
          </a:p>
          <a:p>
            <a:pPr lvl="1"/>
            <a:r>
              <a:rPr lang="en-US" dirty="0" smtClean="0"/>
              <a:t>Patched April 2018.</a:t>
            </a:r>
          </a:p>
          <a:p>
            <a:pPr lvl="1"/>
            <a:r>
              <a:rPr lang="en-US" dirty="0" smtClean="0"/>
              <a:t>Many have not applied the patch.</a:t>
            </a:r>
          </a:p>
          <a:p>
            <a:pPr lvl="1"/>
            <a:r>
              <a:rPr lang="en-US" dirty="0" smtClean="0"/>
              <a:t>Allows attacker to take complete control of logic controllers remotely.</a:t>
            </a:r>
          </a:p>
          <a:p>
            <a:r>
              <a:rPr lang="en-US" dirty="0" smtClean="0"/>
              <a:t>Ukrainian ICS attacks</a:t>
            </a:r>
          </a:p>
          <a:p>
            <a:pPr lvl="1"/>
            <a:r>
              <a:rPr lang="en-US" dirty="0" smtClean="0"/>
              <a:t>Used Phishing to steal credentials of users.</a:t>
            </a:r>
          </a:p>
          <a:p>
            <a:pPr lvl="1"/>
            <a:r>
              <a:rPr lang="en-US" dirty="0" smtClean="0"/>
              <a:t>Compromised Systems after conducting surveillance of user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7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5C6A6003C194F9B0FAE4598E812ED" ma:contentTypeVersion="0" ma:contentTypeDescription="Create a new document." ma:contentTypeScope="" ma:versionID="d1a73e69ca1bab99510996a034e99c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D45EB4-FD58-4DC1-9E13-500350679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9DF9F0-E4C2-48BA-98BB-0E23D25E06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20410A-E864-4054-A65E-EBC976BF102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3969</TotalTime>
  <Words>1007</Words>
  <Application>Microsoft Office PowerPoint</Application>
  <PresentationFormat>Custom</PresentationFormat>
  <Paragraphs>171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Why ISAC/ISAOs? </vt:lpstr>
      <vt:lpstr>DIB Community Benefits</vt:lpstr>
      <vt:lpstr>Cyber Security and the DoD Supply Chain</vt:lpstr>
      <vt:lpstr>Cyber Security and the DoD Supply Chain</vt:lpstr>
      <vt:lpstr>Cyber Threats</vt:lpstr>
      <vt:lpstr>Cyber Threats</vt:lpstr>
      <vt:lpstr>What are the Bad Guys Doing?</vt:lpstr>
      <vt:lpstr>Operation Grizzly Steppe</vt:lpstr>
      <vt:lpstr>PowerPoint Presentation</vt:lpstr>
      <vt:lpstr>PowerPoint Presentation</vt:lpstr>
      <vt:lpstr>Problem Statement</vt:lpstr>
      <vt:lpstr>PowerPoint Presentation</vt:lpstr>
      <vt:lpstr>Coordination During Crisis Events</vt:lpstr>
      <vt:lpstr>Questions?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tillmanclt</dc:creator>
  <cp:lastModifiedBy>Steve Lines</cp:lastModifiedBy>
  <cp:revision>63</cp:revision>
  <cp:lastPrinted>2018-05-03T18:29:21Z</cp:lastPrinted>
  <dcterms:created xsi:type="dcterms:W3CDTF">2014-08-05T01:45:22Z</dcterms:created>
  <dcterms:modified xsi:type="dcterms:W3CDTF">2018-05-04T18:28:49Z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0x010100BD95C6A6003C194F9B0FAE4598E812ED</vt:lpwstr>
  </property>
</Properties>
</file>